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4BE6-4AD8-43CB-9ED6-AF19F1307210}" type="datetimeFigureOut">
              <a:rPr lang="uk-UA" smtClean="0"/>
              <a:t>08.10.2013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028F-1D33-4E0E-84EB-61492EA4187B}" type="slidenum">
              <a:rPr lang="uk-UA" smtClean="0"/>
              <a:t>‹#›</a:t>
            </a:fld>
            <a:endParaRPr lang="uk-U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4BE6-4AD8-43CB-9ED6-AF19F1307210}" type="datetimeFigureOut">
              <a:rPr lang="uk-UA" smtClean="0"/>
              <a:t>08.10.2013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028F-1D33-4E0E-84EB-61492EA418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4BE6-4AD8-43CB-9ED6-AF19F1307210}" type="datetimeFigureOut">
              <a:rPr lang="uk-UA" smtClean="0"/>
              <a:t>08.10.2013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028F-1D33-4E0E-84EB-61492EA418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4BE6-4AD8-43CB-9ED6-AF19F1307210}" type="datetimeFigureOut">
              <a:rPr lang="uk-UA" smtClean="0"/>
              <a:t>08.10.2013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028F-1D33-4E0E-84EB-61492EA4187B}" type="slidenum">
              <a:rPr lang="uk-UA" smtClean="0"/>
              <a:t>‹#›</a:t>
            </a:fld>
            <a:endParaRPr lang="uk-U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4BE6-4AD8-43CB-9ED6-AF19F1307210}" type="datetimeFigureOut">
              <a:rPr lang="uk-UA" smtClean="0"/>
              <a:t>08.10.2013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028F-1D33-4E0E-84EB-61492EA418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4BE6-4AD8-43CB-9ED6-AF19F1307210}" type="datetimeFigureOut">
              <a:rPr lang="uk-UA" smtClean="0"/>
              <a:t>08.10.2013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028F-1D33-4E0E-84EB-61492EA418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4BE6-4AD8-43CB-9ED6-AF19F1307210}" type="datetimeFigureOut">
              <a:rPr lang="uk-UA" smtClean="0"/>
              <a:t>08.10.2013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028F-1D33-4E0E-84EB-61492EA418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4BE6-4AD8-43CB-9ED6-AF19F1307210}" type="datetimeFigureOut">
              <a:rPr lang="uk-UA" smtClean="0"/>
              <a:t>08.10.2013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028F-1D33-4E0E-84EB-61492EA418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4BE6-4AD8-43CB-9ED6-AF19F1307210}" type="datetimeFigureOut">
              <a:rPr lang="uk-UA" smtClean="0"/>
              <a:t>08.10.2013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028F-1D33-4E0E-84EB-61492EA418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4BE6-4AD8-43CB-9ED6-AF19F1307210}" type="datetimeFigureOut">
              <a:rPr lang="uk-UA" smtClean="0"/>
              <a:t>08.10.2013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028F-1D33-4E0E-84EB-61492EA418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4BE6-4AD8-43CB-9ED6-AF19F1307210}" type="datetimeFigureOut">
              <a:rPr lang="uk-UA" smtClean="0"/>
              <a:t>08.10.2013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028F-1D33-4E0E-84EB-61492EA4187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24FB4BE6-4AD8-43CB-9ED6-AF19F1307210}" type="datetimeFigureOut">
              <a:rPr lang="uk-UA" smtClean="0"/>
              <a:t>08.10.2013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2E65028F-1D33-4E0E-84EB-61492EA4187B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55776" y="2636912"/>
            <a:ext cx="4022824" cy="648320"/>
          </a:xfrm>
        </p:spPr>
        <p:txBody>
          <a:bodyPr>
            <a:noAutofit/>
          </a:bodyPr>
          <a:lstStyle/>
          <a:p>
            <a:r>
              <a:rPr lang="uk-UA" sz="2000" smtClean="0"/>
              <a:t>Становище уніатської церкви  у першій половині х</a:t>
            </a:r>
            <a:r>
              <a:rPr lang="en-US" sz="2000" smtClean="0"/>
              <a:t>VII </a:t>
            </a:r>
            <a:r>
              <a:rPr lang="uk-UA" sz="2000" smtClean="0"/>
              <a:t>століття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730372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0"/>
            <a:r>
              <a:rPr lang="uk-UA" sz="2400" dirty="0"/>
              <a:t>Уніатські єпископи, всупереч запевненням польської влади, не отримали тих самих прав, що їх мало католицьке духівництво, отож досягти рівності церков, як сподівалися прихильники унії, вони не змогли.</a:t>
            </a:r>
          </a:p>
        </p:txBody>
      </p:sp>
      <p:pic>
        <p:nvPicPr>
          <p:cNvPr id="1028" name="Picture 4" descr="http://meinuetersen.lima-city.de/Gifs/Kirche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" y="3799950"/>
            <a:ext cx="3058050" cy="305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0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0"/>
            <a:r>
              <a:rPr lang="uk-UA" sz="2400" dirty="0"/>
              <a:t>До уніатської церкви більшість українського населення ставилась як до чужої, утвореної через зраду батьківської віри. До того ж влада Речі Посполитої підтримувала її в боротьбі проти Української православної церкви.</a:t>
            </a:r>
          </a:p>
        </p:txBody>
      </p:sp>
      <p:pic>
        <p:nvPicPr>
          <p:cNvPr id="2050" name="Picture 2" descr="http://poemsforgod.ucoz.ru/12/priest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134" y="3284984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7438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uk-UA" sz="2400" dirty="0"/>
              <a:t>Ситуація навколо греко-католицької церкви загострювалася й майновими суперечками: як уніати, так і православні, всі церкви й монастирі грецького обряду вважали своїми.</a:t>
            </a:r>
          </a:p>
          <a:p>
            <a:endParaRPr lang="uk-UA" dirty="0"/>
          </a:p>
        </p:txBody>
      </p:sp>
      <p:pic>
        <p:nvPicPr>
          <p:cNvPr id="3074" name="Picture 2" descr="http://www.radzima.org/images/pamatniki/6210/brdrbras03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434" y="3068959"/>
            <a:ext cx="4520000" cy="378776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813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Ієрархи греко-католицької церкви вдавалися до енергійних заходів, аби подолати кризу своєї церкви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107064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16632"/>
            <a:ext cx="7924800" cy="4114800"/>
          </a:xfrm>
        </p:spPr>
        <p:txBody>
          <a:bodyPr/>
          <a:lstStyle/>
          <a:p>
            <a:endParaRPr lang="uk-UA" dirty="0"/>
          </a:p>
          <a:p>
            <a:pPr lvl="1"/>
            <a:r>
              <a:rPr lang="uk-UA" sz="2800" b="1" i="1" dirty="0" smtClean="0"/>
              <a:t>Іпатій Потій</a:t>
            </a:r>
            <a:r>
              <a:rPr lang="uk-UA" sz="2800" dirty="0" smtClean="0"/>
              <a:t>, </a:t>
            </a:r>
            <a:r>
              <a:rPr lang="uk-UA" sz="2800" dirty="0"/>
              <a:t>якого називали </a:t>
            </a:r>
            <a:r>
              <a:rPr lang="uk-UA" sz="2800" b="1" i="1" dirty="0"/>
              <a:t>"батьком унії", </a:t>
            </a:r>
            <a:r>
              <a:rPr lang="uk-UA" sz="2800" dirty="0"/>
              <a:t>по смерті Михайла Рогози, став митрополитом.</a:t>
            </a:r>
          </a:p>
          <a:p>
            <a:endParaRPr lang="uk-UA" dirty="0"/>
          </a:p>
        </p:txBody>
      </p:sp>
      <p:pic>
        <p:nvPicPr>
          <p:cNvPr id="4098" name="Picture 2" descr="http://kaleo.org.ua/uploads/images/topic/2012/03/12/1ac80b29a3_1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76220"/>
            <a:ext cx="3816424" cy="49779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6923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12681" y="188640"/>
            <a:ext cx="7924800" cy="4114800"/>
          </a:xfrm>
        </p:spPr>
        <p:txBody>
          <a:bodyPr>
            <a:normAutofit/>
          </a:bodyPr>
          <a:lstStyle/>
          <a:p>
            <a:endParaRPr lang="uk-UA" sz="2400" dirty="0"/>
          </a:p>
          <a:p>
            <a:pPr lvl="1"/>
            <a:r>
              <a:rPr lang="uk-UA" sz="2000" dirty="0"/>
              <a:t>Митрополит </a:t>
            </a:r>
            <a:r>
              <a:rPr lang="uk-UA" sz="2000" b="1" i="1" dirty="0" err="1"/>
              <a:t>Йосиф-Вельямін</a:t>
            </a:r>
            <a:r>
              <a:rPr lang="uk-UA" sz="2000" b="1" i="1" dirty="0"/>
              <a:t> </a:t>
            </a:r>
            <a:r>
              <a:rPr lang="uk-UA" sz="2000" b="1" i="1" dirty="0" err="1"/>
              <a:t>Рутський</a:t>
            </a:r>
            <a:r>
              <a:rPr lang="uk-UA" sz="2000" dirty="0"/>
              <a:t> доклав багато зусиль для розбудови </a:t>
            </a:r>
            <a:r>
              <a:rPr lang="uk-UA" sz="2000" dirty="0" smtClean="0"/>
              <a:t>уніатської </a:t>
            </a:r>
            <a:r>
              <a:rPr lang="uk-UA" sz="2000" dirty="0"/>
              <a:t>церкви</a:t>
            </a:r>
            <a:r>
              <a:rPr lang="uk-UA" sz="2000" dirty="0" smtClean="0"/>
              <a:t>.</a:t>
            </a:r>
          </a:p>
          <a:p>
            <a:endParaRPr lang="uk-UA" sz="2000" dirty="0"/>
          </a:p>
          <a:p>
            <a:pPr lvl="1"/>
            <a:r>
              <a:rPr lang="uk-UA" sz="2000" dirty="0"/>
              <a:t>На відміну від свого попередника, - </a:t>
            </a:r>
            <a:r>
              <a:rPr lang="uk-UA" sz="2000" dirty="0" err="1"/>
              <a:t>Потія</a:t>
            </a:r>
            <a:r>
              <a:rPr lang="uk-UA" sz="2000" dirty="0"/>
              <a:t>, </a:t>
            </a:r>
            <a:r>
              <a:rPr lang="uk-UA" sz="2000" dirty="0" err="1"/>
              <a:t>Рутський</a:t>
            </a:r>
            <a:r>
              <a:rPr lang="uk-UA" sz="2000" dirty="0"/>
              <a:t> особливо дбав про підвищення рівня освіти духівництва, наполегливо шукав способів порозумітися з православними, вбачаючи у злагоді головну умову піднесення обох церков.</a:t>
            </a:r>
          </a:p>
          <a:p>
            <a:pPr lvl="1"/>
            <a:endParaRPr lang="uk-UA" sz="2400" dirty="0"/>
          </a:p>
        </p:txBody>
      </p:sp>
      <p:pic>
        <p:nvPicPr>
          <p:cNvPr id="5122" name="Picture 2" descr="http://ukrmap.su/program2010/uh8/history8_files/image0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996952"/>
            <a:ext cx="2641345" cy="37125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2996953"/>
            <a:ext cx="48965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 smtClean="0">
              <a:effectLst/>
            </a:endParaRPr>
          </a:p>
          <a:p>
            <a:pPr lvl="1"/>
            <a:r>
              <a:rPr lang="uk-UA" dirty="0"/>
              <a:t>Водночас він розгорнув діяльність, спрямовану на впорядкування та оновлення церковного життя, закладав нові монастирі, впроваджував поміж ченців сувору дисципліну, дбав про заснування уніатської семінарії, хоча для її відкриття забракло коштів. </a:t>
            </a:r>
          </a:p>
          <a:p>
            <a:pPr lvl="1"/>
            <a:endParaRPr lang="uk-UA" dirty="0"/>
          </a:p>
          <a:p>
            <a:pPr lvl="1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81446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55</TotalTime>
  <Words>211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Горизонт</vt:lpstr>
      <vt:lpstr>Становище уніатської церкви  у першій половині хVII століття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Становище уніатської церкви  у першій половині хVII століття</dc:title>
  <dc:creator>Irina</dc:creator>
  <cp:lastModifiedBy>Irina</cp:lastModifiedBy>
  <cp:revision>4</cp:revision>
  <dcterms:created xsi:type="dcterms:W3CDTF">2013-10-08T19:00:11Z</dcterms:created>
  <dcterms:modified xsi:type="dcterms:W3CDTF">2013-10-08T19:55:21Z</dcterms:modified>
</cp:coreProperties>
</file>